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74" r:id="rId11"/>
    <p:sldId id="266" r:id="rId12"/>
    <p:sldId id="275" r:id="rId13"/>
    <p:sldId id="267" r:id="rId14"/>
    <p:sldId id="276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52" autoAdjust="0"/>
    <p:restoredTop sz="94660"/>
  </p:normalViewPr>
  <p:slideViewPr>
    <p:cSldViewPr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71D8B-3980-4F2D-8BE3-A48F251CE4D8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B7BFE-A37B-4F8E-9C96-383D12454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5FB7A-2E06-4CBE-A1BC-F50D2C4EEBCA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6F452-3802-49DB-B5BE-5419D99057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frank.mtsu.edu/~sschmidt/methods/correlational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Research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ED 592A</a:t>
            </a:r>
          </a:p>
          <a:p>
            <a:r>
              <a:rPr lang="en-US" b="1" dirty="0" smtClean="0"/>
              <a:t>Fall 2011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Validity &amp;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Validity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Appropriateness, meaningfulness, correctness, and usefulness of the inferences researchers make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Reliability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Consistency of scores or answers from one administration of an instrument to another and from one set of items to another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sz="10000" u="sng" dirty="0" smtClean="0"/>
          </a:p>
          <a:p>
            <a:pPr>
              <a:buNone/>
            </a:pPr>
            <a:r>
              <a:rPr lang="en-US" sz="10000" b="1" dirty="0" smtClean="0"/>
              <a:t>Any relationship observed between two or more variables should be unambiguous as to what it means rather than being due to “something else”. </a:t>
            </a:r>
          </a:p>
          <a:p>
            <a:pPr>
              <a:buNone/>
            </a:pPr>
            <a:r>
              <a:rPr lang="en-US" sz="8000" dirty="0" smtClean="0"/>
              <a:t> </a:t>
            </a:r>
          </a:p>
          <a:p>
            <a:pPr lvl="0"/>
            <a:r>
              <a:rPr lang="en-US" sz="10800" u="sng" dirty="0" smtClean="0"/>
              <a:t>Selection Bias</a:t>
            </a:r>
          </a:p>
          <a:p>
            <a:pPr>
              <a:buNone/>
            </a:pPr>
            <a:r>
              <a:rPr lang="en-US" sz="10800" dirty="0" smtClean="0"/>
              <a:t>Individuals or groups differing from one another in unintended ways that are related to the variables to be studied</a:t>
            </a:r>
          </a:p>
          <a:p>
            <a:pPr>
              <a:buNone/>
            </a:pPr>
            <a:r>
              <a:rPr lang="en-US" sz="10800" dirty="0" smtClean="0"/>
              <a:t>  </a:t>
            </a:r>
          </a:p>
          <a:p>
            <a:pPr lvl="0"/>
            <a:r>
              <a:rPr lang="en-US" sz="10800" u="sng" dirty="0" smtClean="0"/>
              <a:t>Mortality</a:t>
            </a:r>
          </a:p>
          <a:p>
            <a:pPr>
              <a:buNone/>
            </a:pPr>
            <a:r>
              <a:rPr lang="en-US" sz="10800" dirty="0" smtClean="0"/>
              <a:t>Loss of someone as the study progresses</a:t>
            </a:r>
          </a:p>
          <a:p>
            <a:pPr>
              <a:buNone/>
            </a:pPr>
            <a:r>
              <a:rPr lang="en-US" sz="10800" dirty="0" smtClean="0"/>
              <a:t> </a:t>
            </a:r>
          </a:p>
          <a:p>
            <a:pPr>
              <a:buNone/>
            </a:pPr>
            <a:endParaRPr lang="en-US" sz="10800" dirty="0" smtClean="0"/>
          </a:p>
          <a:p>
            <a:pPr>
              <a:buNone/>
            </a:pPr>
            <a:endParaRPr lang="en-US" sz="7200" dirty="0" smtClean="0"/>
          </a:p>
          <a:p>
            <a:pPr>
              <a:buNone/>
            </a:pPr>
            <a:endParaRPr lang="en-US" sz="7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Validity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u="sng" dirty="0" smtClean="0"/>
              <a:t>Instrumentation</a:t>
            </a:r>
            <a:r>
              <a:rPr lang="en-US" dirty="0" smtClean="0"/>
              <a:t>: The way instruments are used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u="sng" dirty="0" smtClean="0"/>
              <a:t>Decay</a:t>
            </a:r>
            <a:r>
              <a:rPr lang="en-US" dirty="0" smtClean="0"/>
              <a:t> – nature of the instrument, (including scoring procedure) is changed in some way or another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u="sng" dirty="0" smtClean="0"/>
              <a:t>Data collection Bias </a:t>
            </a:r>
            <a:r>
              <a:rPr lang="en-US" dirty="0" smtClean="0"/>
              <a:t>– unconsciously distort the data to make certain outcomes more likely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Validity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 sz="9600" u="sng" dirty="0" smtClean="0"/>
              <a:t>Location</a:t>
            </a:r>
          </a:p>
          <a:p>
            <a:pPr>
              <a:buNone/>
            </a:pPr>
            <a:r>
              <a:rPr lang="en-US" sz="9600" dirty="0" smtClean="0"/>
              <a:t>The location creates alternative explanations for the results</a:t>
            </a:r>
          </a:p>
          <a:p>
            <a:pPr lvl="0">
              <a:buNone/>
            </a:pPr>
            <a:endParaRPr lang="en-US" sz="10800" dirty="0" smtClean="0"/>
          </a:p>
          <a:p>
            <a:pPr lvl="0"/>
            <a:r>
              <a:rPr lang="en-US" sz="10800" u="sng" dirty="0" smtClean="0"/>
              <a:t>Testing</a:t>
            </a:r>
          </a:p>
          <a:p>
            <a:pPr>
              <a:buNone/>
            </a:pPr>
            <a:r>
              <a:rPr lang="en-US" sz="10800" dirty="0" smtClean="0"/>
              <a:t>The impact of the pretest on the post-test results</a:t>
            </a:r>
          </a:p>
          <a:p>
            <a:pPr>
              <a:buNone/>
            </a:pPr>
            <a:endParaRPr lang="en-US" sz="10800" dirty="0" smtClean="0"/>
          </a:p>
          <a:p>
            <a:pPr lvl="0"/>
            <a:r>
              <a:rPr lang="en-US" sz="10800" u="sng" dirty="0" smtClean="0"/>
              <a:t>History</a:t>
            </a:r>
          </a:p>
          <a:p>
            <a:pPr>
              <a:buNone/>
            </a:pPr>
            <a:r>
              <a:rPr lang="en-US" sz="10800" dirty="0" smtClean="0"/>
              <a:t>Unanticipated and unplanned for events may occur during the course of a study that can affect the responses of subjects</a:t>
            </a:r>
          </a:p>
          <a:p>
            <a:pPr>
              <a:buNone/>
            </a:pPr>
            <a:r>
              <a:rPr lang="en-US" sz="10800" dirty="0" smtClean="0"/>
              <a:t> </a:t>
            </a:r>
          </a:p>
          <a:p>
            <a:pPr>
              <a:buNone/>
            </a:pPr>
            <a:endParaRPr lang="en-US" sz="6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 sz="9600" u="sng" dirty="0" smtClean="0"/>
              <a:t>Maturation</a:t>
            </a:r>
          </a:p>
          <a:p>
            <a:pPr>
              <a:buNone/>
            </a:pPr>
            <a:r>
              <a:rPr lang="en-US" sz="9600" dirty="0" smtClean="0"/>
              <a:t>Change during an intervention may be due to the factors associated with the passing of time rather than to the intervention itself</a:t>
            </a:r>
          </a:p>
          <a:p>
            <a:pPr>
              <a:buNone/>
            </a:pPr>
            <a:endParaRPr lang="en-US" sz="9600" dirty="0" smtClean="0"/>
          </a:p>
          <a:p>
            <a:pPr lvl="0"/>
            <a:r>
              <a:rPr lang="en-US" sz="9600" u="sng" dirty="0" smtClean="0"/>
              <a:t>Attitudes of Subjects</a:t>
            </a:r>
          </a:p>
          <a:p>
            <a:pPr lvl="0">
              <a:buNone/>
            </a:pPr>
            <a:r>
              <a:rPr lang="en-US" sz="9600" dirty="0" smtClean="0"/>
              <a:t>Performing better because of the novelty of the treatment rather than the specific nature of the treatment. (i.e. Hawthorne effect)</a:t>
            </a:r>
          </a:p>
          <a:p>
            <a:pPr lvl="0">
              <a:buNone/>
            </a:pPr>
            <a:endParaRPr lang="en-US" sz="9600" dirty="0" smtClean="0"/>
          </a:p>
          <a:p>
            <a:pPr>
              <a:buNone/>
            </a:pPr>
            <a:r>
              <a:rPr lang="en-US" sz="1800" dirty="0" smtClean="0"/>
              <a:t> </a:t>
            </a:r>
            <a:endParaRPr lang="en-US" sz="10800" dirty="0" smtClean="0"/>
          </a:p>
          <a:p>
            <a:pPr lvl="0"/>
            <a:r>
              <a:rPr lang="en-US" sz="10800" u="sng" dirty="0" smtClean="0"/>
              <a:t>Implementation</a:t>
            </a:r>
          </a:p>
          <a:p>
            <a:pPr>
              <a:buNone/>
            </a:pPr>
            <a:r>
              <a:rPr lang="en-US" sz="10800" dirty="0" smtClean="0"/>
              <a:t>The experimental group is treated in ways that are unintended and not necessarily part of the method, yet give them an advantage of one sort or another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Reduce 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Standardize conditions</a:t>
            </a:r>
          </a:p>
          <a:p>
            <a:pPr lvl="0"/>
            <a:r>
              <a:rPr lang="en-US" dirty="0" smtClean="0"/>
              <a:t>Obtain </a:t>
            </a:r>
            <a:r>
              <a:rPr lang="en-US" dirty="0" smtClean="0"/>
              <a:t>as much information as possible </a:t>
            </a:r>
            <a:r>
              <a:rPr lang="en-US" dirty="0" smtClean="0"/>
              <a:t>on the subjects</a:t>
            </a:r>
          </a:p>
          <a:p>
            <a:pPr lvl="0"/>
            <a:r>
              <a:rPr lang="en-US" dirty="0" smtClean="0"/>
              <a:t>Organize information </a:t>
            </a:r>
            <a:r>
              <a:rPr lang="en-US" dirty="0" smtClean="0"/>
              <a:t>on the details of the study</a:t>
            </a:r>
          </a:p>
          <a:p>
            <a:pPr lvl="0"/>
            <a:r>
              <a:rPr lang="en-US" dirty="0" smtClean="0"/>
              <a:t>Choose an appropriate </a:t>
            </a:r>
            <a:r>
              <a:rPr lang="en-US" dirty="0" smtClean="0"/>
              <a:t>design!</a:t>
            </a:r>
            <a:endParaRPr lang="en-US" dirty="0" smtClean="0"/>
          </a:p>
          <a:p>
            <a:pPr lvl="0"/>
            <a:r>
              <a:rPr lang="en-US" dirty="0" smtClean="0"/>
              <a:t>Planning!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Can you make generalizations based on your findings…?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External validity is the degree to which the conclusions in your study would hold for other persons in other places and at other times.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One-shot case study</a:t>
            </a:r>
          </a:p>
          <a:p>
            <a:pPr>
              <a:buNone/>
            </a:pPr>
            <a:r>
              <a:rPr lang="en-US" dirty="0" smtClean="0"/>
              <a:t>X                   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One-group pretest-posttest</a:t>
            </a:r>
          </a:p>
          <a:p>
            <a:pPr>
              <a:buNone/>
            </a:pPr>
            <a:r>
              <a:rPr lang="en-US" dirty="0" smtClean="0"/>
              <a:t>0        X         0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Static-Group Comparison</a:t>
            </a:r>
          </a:p>
          <a:p>
            <a:pPr>
              <a:buNone/>
            </a:pPr>
            <a:r>
              <a:rPr lang="en-US" dirty="0" smtClean="0"/>
              <a:t>X                   0</a:t>
            </a:r>
          </a:p>
          <a:p>
            <a:pPr>
              <a:buNone/>
            </a:pPr>
            <a:r>
              <a:rPr lang="en-US" dirty="0" smtClean="0"/>
              <a:t>--------------------</a:t>
            </a:r>
          </a:p>
          <a:p>
            <a:pPr>
              <a:buNone/>
            </a:pPr>
            <a:r>
              <a:rPr lang="en-US" dirty="0" smtClean="0"/>
              <a:t>	                 0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Static-Group pretest-posttest</a:t>
            </a:r>
          </a:p>
          <a:p>
            <a:pPr>
              <a:buNone/>
            </a:pPr>
            <a:r>
              <a:rPr lang="en-US" dirty="0" smtClean="0"/>
              <a:t>0         X         0</a:t>
            </a:r>
          </a:p>
          <a:p>
            <a:pPr>
              <a:buNone/>
            </a:pPr>
            <a:r>
              <a:rPr lang="en-US" dirty="0" smtClean="0"/>
              <a:t>---------------------</a:t>
            </a:r>
          </a:p>
          <a:p>
            <a:pPr>
              <a:buNone/>
            </a:pPr>
            <a:r>
              <a:rPr lang="en-US" dirty="0" smtClean="0"/>
              <a:t>0                     0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Correlational</a:t>
            </a:r>
            <a:r>
              <a:rPr lang="en-US" dirty="0" smtClean="0"/>
              <a:t>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 is a measure of the association, or  co-variation of two or more dependent variables.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http://frank.mtsu.edu/~sschmidt/methods/correlational.html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Quantitative vs. Qualitative &amp; Mixed Methods</a:t>
            </a:r>
          </a:p>
          <a:p>
            <a:pPr>
              <a:buNone/>
            </a:pPr>
            <a:r>
              <a:rPr lang="en-US" dirty="0" smtClean="0"/>
              <a:t>2. Sampling</a:t>
            </a:r>
          </a:p>
          <a:p>
            <a:pPr>
              <a:buNone/>
            </a:pPr>
            <a:r>
              <a:rPr lang="en-US" dirty="0" smtClean="0"/>
              <a:t>3. Instrumentation</a:t>
            </a:r>
          </a:p>
          <a:p>
            <a:pPr>
              <a:buNone/>
            </a:pPr>
            <a:r>
              <a:rPr lang="en-US" dirty="0" smtClean="0"/>
              <a:t>4. Validity and Reliability</a:t>
            </a:r>
          </a:p>
          <a:p>
            <a:pPr>
              <a:buNone/>
            </a:pPr>
            <a:r>
              <a:rPr lang="en-US" dirty="0" smtClean="0"/>
              <a:t>5. Internal Validity</a:t>
            </a:r>
          </a:p>
          <a:p>
            <a:pPr>
              <a:buNone/>
            </a:pPr>
            <a:r>
              <a:rPr lang="en-US" dirty="0" smtClean="0"/>
              <a:t>6. External Validity</a:t>
            </a:r>
          </a:p>
          <a:p>
            <a:pPr>
              <a:buNone/>
            </a:pPr>
            <a:r>
              <a:rPr lang="en-US" dirty="0" smtClean="0"/>
              <a:t>7. Design – Experimental &amp; </a:t>
            </a:r>
            <a:r>
              <a:rPr lang="en-US" dirty="0" err="1" smtClean="0"/>
              <a:t>Correlational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vs. Quantitative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Qualitative</a:t>
            </a:r>
            <a:r>
              <a:rPr lang="en-US" dirty="0" smtClean="0"/>
              <a:t>: Investigate the quality of relationships, activities, situations, or materials.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Quantitative</a:t>
            </a:r>
            <a:r>
              <a:rPr lang="en-US" dirty="0" smtClean="0"/>
              <a:t>: The systematic empirical investigation of social phenomena via statistical, mathematical or computational techniques.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Mean - The mean can be defined as </a:t>
            </a:r>
            <a:r>
              <a:rPr lang="en-US" b="1" dirty="0" smtClean="0"/>
              <a:t>the arithmetic average of all values</a:t>
            </a:r>
            <a:r>
              <a:rPr lang="en-US" dirty="0" smtClean="0"/>
              <a:t>. The mean measures the central tendency of a variable.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Significant Difference - In statistics, a result is called </a:t>
            </a:r>
            <a:r>
              <a:rPr lang="en-US" b="1" dirty="0" smtClean="0"/>
              <a:t>statistically significant</a:t>
            </a:r>
            <a:r>
              <a:rPr lang="en-US" dirty="0" smtClean="0"/>
              <a:t> if it is unlikely to have occurred by chance.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Even When you are Right you may be Wrong…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risk of not being 100% confident that what you observe in an experiment is due to the treatment or what is being tested.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 &lt; .05 (1 in 20 that any differences where not due to the treatment)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153400" cy="49831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7700" b="1" dirty="0" smtClean="0"/>
              <a:t>Sampling</a:t>
            </a:r>
            <a:r>
              <a:rPr lang="en-US" sz="7700" dirty="0" smtClean="0"/>
              <a:t>: </a:t>
            </a:r>
            <a:endParaRPr lang="en-US" sz="5800" dirty="0" smtClean="0"/>
          </a:p>
          <a:p>
            <a:r>
              <a:rPr lang="en-US" sz="5800" dirty="0" smtClean="0"/>
              <a:t>Selecting those who will participate</a:t>
            </a:r>
          </a:p>
          <a:p>
            <a:pPr>
              <a:buNone/>
            </a:pPr>
            <a:endParaRPr lang="en-US" sz="5800" dirty="0" smtClean="0"/>
          </a:p>
          <a:p>
            <a:pPr>
              <a:buNone/>
            </a:pPr>
            <a:endParaRPr lang="en-US" sz="5800" dirty="0" smtClean="0"/>
          </a:p>
          <a:p>
            <a:r>
              <a:rPr lang="en-US" sz="5800" b="1" u="sng" dirty="0" smtClean="0"/>
              <a:t>Population</a:t>
            </a:r>
          </a:p>
          <a:p>
            <a:pPr>
              <a:buNone/>
            </a:pPr>
            <a:r>
              <a:rPr lang="en-US" sz="5800" dirty="0" smtClean="0"/>
              <a:t>All members of a particular group to whom the researcher would like to generalize about</a:t>
            </a:r>
          </a:p>
          <a:p>
            <a:pPr>
              <a:buNone/>
            </a:pPr>
            <a:endParaRPr lang="en-US" sz="5800" dirty="0" smtClean="0"/>
          </a:p>
          <a:p>
            <a:pPr>
              <a:buNone/>
            </a:pPr>
            <a:endParaRPr lang="en-US" sz="5800" dirty="0" smtClean="0"/>
          </a:p>
          <a:p>
            <a:r>
              <a:rPr lang="en-US" sz="5800" b="1" u="sng" dirty="0" smtClean="0"/>
              <a:t>Representative sample</a:t>
            </a:r>
          </a:p>
          <a:p>
            <a:pPr>
              <a:buNone/>
            </a:pPr>
            <a:r>
              <a:rPr lang="en-US" sz="5800" dirty="0" smtClean="0"/>
              <a:t>Sample that is similar to the population on all characteristics</a:t>
            </a:r>
          </a:p>
          <a:p>
            <a:pPr>
              <a:buNone/>
            </a:pPr>
            <a:endParaRPr lang="en-US" sz="5800" b="1" dirty="0" smtClean="0"/>
          </a:p>
          <a:p>
            <a:pPr>
              <a:buNone/>
            </a:pPr>
            <a:endParaRPr lang="en-US" sz="5800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4000" b="1" dirty="0" smtClean="0"/>
              <a:t>Random</a:t>
            </a:r>
          </a:p>
          <a:p>
            <a:pPr>
              <a:buNone/>
            </a:pPr>
            <a:endParaRPr lang="en-US" sz="4000" dirty="0" smtClean="0"/>
          </a:p>
          <a:p>
            <a:r>
              <a:rPr lang="en-US" b="1" dirty="0" smtClean="0"/>
              <a:t> </a:t>
            </a:r>
            <a:r>
              <a:rPr lang="en-US" b="1" u="sng" dirty="0" smtClean="0"/>
              <a:t>Simple Random</a:t>
            </a:r>
          </a:p>
          <a:p>
            <a:pPr>
              <a:buNone/>
            </a:pPr>
            <a:r>
              <a:rPr lang="en-US" dirty="0" smtClean="0"/>
              <a:t>All members have an equal chance of being selected</a:t>
            </a:r>
          </a:p>
          <a:p>
            <a:endParaRPr lang="en-US" dirty="0" smtClean="0"/>
          </a:p>
          <a:p>
            <a:r>
              <a:rPr lang="en-US" b="1" u="sng" dirty="0" smtClean="0"/>
              <a:t>Stratified RS</a:t>
            </a:r>
          </a:p>
          <a:p>
            <a:pPr>
              <a:buNone/>
            </a:pPr>
            <a:r>
              <a:rPr lang="en-US" dirty="0" smtClean="0"/>
              <a:t>Certain characteristics are represented in the sample in the same proportion as they occur in the pop.</a:t>
            </a:r>
          </a:p>
          <a:p>
            <a:endParaRPr lang="en-US" dirty="0" smtClean="0"/>
          </a:p>
          <a:p>
            <a:r>
              <a:rPr lang="en-US" b="1" u="sng" dirty="0" smtClean="0"/>
              <a:t>Cluster RS</a:t>
            </a:r>
          </a:p>
          <a:p>
            <a:pPr>
              <a:buNone/>
            </a:pPr>
            <a:r>
              <a:rPr lang="en-US" dirty="0" smtClean="0"/>
              <a:t>Using groups as the sampling unit rather than individuals</a:t>
            </a:r>
          </a:p>
          <a:p>
            <a:endParaRPr lang="en-US" dirty="0" smtClean="0"/>
          </a:p>
          <a:p>
            <a:r>
              <a:rPr lang="en-US" b="1" u="sng" dirty="0" smtClean="0"/>
              <a:t>Two-Stage RS</a:t>
            </a:r>
          </a:p>
          <a:p>
            <a:pPr>
              <a:buNone/>
            </a:pPr>
            <a:r>
              <a:rPr lang="en-US" dirty="0" smtClean="0"/>
              <a:t>Select randomly and then choose individuals randomly from the groups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Purposive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Purposive sampling targets a particular group of people.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“Quasi” - design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Autofit/>
          </a:bodyPr>
          <a:lstStyle/>
          <a:p>
            <a:r>
              <a:rPr lang="en-US" sz="2500" b="1" dirty="0" smtClean="0"/>
              <a:t>Instrumentation</a:t>
            </a:r>
            <a:endParaRPr lang="en-US" sz="2500" dirty="0" smtClean="0"/>
          </a:p>
          <a:p>
            <a:pPr>
              <a:buNone/>
            </a:pPr>
            <a:r>
              <a:rPr lang="en-US" sz="1800" dirty="0" smtClean="0"/>
              <a:t>The entire process of collecting data in a research investigation 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b="1" dirty="0" smtClean="0"/>
              <a:t>Data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Kinds of information researchers obtain on the subjects of their research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b="1" dirty="0" smtClean="0"/>
              <a:t>Classify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Who </a:t>
            </a:r>
            <a:r>
              <a:rPr lang="en-US" sz="1800" dirty="0" smtClean="0"/>
              <a:t>will provide the data?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What is your Method </a:t>
            </a:r>
            <a:r>
              <a:rPr lang="en-US" sz="1800" dirty="0" smtClean="0"/>
              <a:t>of data </a:t>
            </a:r>
            <a:r>
              <a:rPr lang="en-US" sz="1800" dirty="0" smtClean="0"/>
              <a:t>collection?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Who </a:t>
            </a:r>
            <a:r>
              <a:rPr lang="en-US" sz="1800" dirty="0" smtClean="0"/>
              <a:t>will collect the data?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What kind of responses are </a:t>
            </a:r>
            <a:r>
              <a:rPr lang="en-US" sz="1800" dirty="0" smtClean="0"/>
              <a:t>required?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Self-report data (provided by the subjects of the study)</a:t>
            </a:r>
          </a:p>
          <a:p>
            <a:pPr>
              <a:buNone/>
            </a:pPr>
            <a:r>
              <a:rPr lang="en-US" sz="1800" dirty="0" smtClean="0"/>
              <a:t>Informant data (provided by other people about the subjects of the study)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572</Words>
  <Application>Microsoft Office PowerPoint</Application>
  <PresentationFormat>On-screen Show (4:3)</PresentationFormat>
  <Paragraphs>146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Research Design</vt:lpstr>
      <vt:lpstr>Research Concepts</vt:lpstr>
      <vt:lpstr>Qualitative vs. Quantitative</vt:lpstr>
      <vt:lpstr>Descriptive Statistics</vt:lpstr>
      <vt:lpstr>Even When you are Right you may be Wrong…</vt:lpstr>
      <vt:lpstr>Sampling</vt:lpstr>
      <vt:lpstr>Random Sampling</vt:lpstr>
      <vt:lpstr>Purposive Sampling</vt:lpstr>
      <vt:lpstr>Instrumentation</vt:lpstr>
      <vt:lpstr>Validity &amp; Reliability</vt:lpstr>
      <vt:lpstr>Internal Validity</vt:lpstr>
      <vt:lpstr>Internal Validity (continued)</vt:lpstr>
      <vt:lpstr>Internal Validity (continued)</vt:lpstr>
      <vt:lpstr>Slide 14</vt:lpstr>
      <vt:lpstr>How to Reduce Threats</vt:lpstr>
      <vt:lpstr>External Validity</vt:lpstr>
      <vt:lpstr>Experimental Design</vt:lpstr>
      <vt:lpstr>Experimental</vt:lpstr>
      <vt:lpstr>Correlational Research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rschultz</dc:creator>
  <cp:lastModifiedBy>rschultz</cp:lastModifiedBy>
  <cp:revision>13</cp:revision>
  <dcterms:created xsi:type="dcterms:W3CDTF">2011-09-18T13:11:29Z</dcterms:created>
  <dcterms:modified xsi:type="dcterms:W3CDTF">2011-09-24T12:36:18Z</dcterms:modified>
</cp:coreProperties>
</file>